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00" r:id="rId4"/>
    <p:sldId id="308" r:id="rId5"/>
    <p:sldId id="309" r:id="rId6"/>
    <p:sldId id="310" r:id="rId7"/>
    <p:sldId id="311" r:id="rId8"/>
    <p:sldId id="301" r:id="rId9"/>
    <p:sldId id="312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292" r:id="rId22"/>
  </p:sldIdLst>
  <p:sldSz cx="12192000" cy="6858000"/>
  <p:notesSz cx="7104380" cy="1023493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184"/>
        <p:guide pos="3839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grpSp>
        <p:nvGrpSpPr>
          <p:cNvPr id="3074" name="Group 5"/>
          <p:cNvGrpSpPr/>
          <p:nvPr/>
        </p:nvGrpSpPr>
        <p:grpSpPr>
          <a:xfrm>
            <a:off x="684213" y="620713"/>
            <a:ext cx="6350000" cy="946150"/>
            <a:chOff x="0" y="0"/>
            <a:chExt cx="4002" cy="596"/>
          </a:xfrm>
        </p:grpSpPr>
        <p:grpSp>
          <p:nvGrpSpPr>
            <p:cNvPr id="3075" name="Gruppieren 3"/>
            <p:cNvGrpSpPr/>
            <p:nvPr/>
          </p:nvGrpSpPr>
          <p:grpSpPr>
            <a:xfrm>
              <a:off x="0" y="20"/>
              <a:ext cx="432" cy="576"/>
              <a:chOff x="0" y="0"/>
              <a:chExt cx="1548617" cy="2057400"/>
            </a:xfrm>
          </p:grpSpPr>
          <p:sp>
            <p:nvSpPr>
              <p:cNvPr id="3076" name="Ellipse 4"/>
              <p:cNvSpPr/>
              <p:nvPr/>
            </p:nvSpPr>
            <p:spPr>
              <a:xfrm>
                <a:off x="839042" y="153590"/>
                <a:ext cx="534261" cy="53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p>
                <a:pPr algn="ctr">
                  <a:buNone/>
                </a:pPr>
                <a:endParaRPr sz="1600" b="1" i="1" baseline="0">
                  <a:solidFill>
                    <a:srgbClr val="5F5F5F"/>
                  </a:solidFill>
                  <a:latin typeface="Arial" panose="020B0604020202020204" pitchFamily="34" charset="0"/>
                  <a:ea typeface="MS PGothic" panose="020B0600070205080204" pitchFamily="2" charset="-128"/>
                  <a:sym typeface="宋体" panose="02010600030101010101" pitchFamily="2" charset="-122"/>
                </a:endParaRPr>
              </a:p>
            </p:txBody>
          </p:sp>
          <p:pic>
            <p:nvPicPr>
              <p:cNvPr id="3077" name="Picture 5" descr="D:\WB China Life 2008\CHINA LIFE IN BEIJING\Images\Logo_ChinaLife\Logo副本.bmp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1548617" cy="2057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8" name="Group 9"/>
            <p:cNvGrpSpPr/>
            <p:nvPr/>
          </p:nvGrpSpPr>
          <p:grpSpPr>
            <a:xfrm>
              <a:off x="470" y="0"/>
              <a:ext cx="3532" cy="421"/>
              <a:chOff x="0" y="0"/>
              <a:chExt cx="3532" cy="421"/>
            </a:xfrm>
          </p:grpSpPr>
          <p:sp>
            <p:nvSpPr>
              <p:cNvPr id="3079" name="Text Box 10"/>
              <p:cNvSpPr/>
              <p:nvPr/>
            </p:nvSpPr>
            <p:spPr>
              <a:xfrm>
                <a:off x="0" y="0"/>
                <a:ext cx="339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buNone/>
                </a:pPr>
                <a:r>
                  <a:rPr lang="zh-CN" altLang="en-US" sz="2400" b="1" i="1" baseline="0">
                    <a:solidFill>
                      <a:srgbClr val="3F3F3F"/>
                    </a:solidFill>
                    <a:latin typeface="Arial" panose="020B0604020202020204" pitchFamily="34" charset="0"/>
                    <a:ea typeface="隶书" panose="02010509060101010101" pitchFamily="1" charset="-122"/>
                    <a:sym typeface="宋体" panose="02010600030101010101" pitchFamily="2" charset="-122"/>
                  </a:rPr>
                  <a:t>中国人寿财产保险股份有限公司</a:t>
                </a:r>
                <a:endParaRPr lang="zh-CN" altLang="en-US" sz="2400" b="1" i="1" baseline="0">
                  <a:solidFill>
                    <a:srgbClr val="3F3F3F"/>
                  </a:solidFill>
                  <a:latin typeface="Arial" panose="020B0604020202020204" pitchFamily="34" charset="0"/>
                  <a:ea typeface="隶书" panose="02010509060101010101" pitchFamily="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80" name="Text Box 11"/>
              <p:cNvSpPr/>
              <p:nvPr/>
            </p:nvSpPr>
            <p:spPr>
              <a:xfrm>
                <a:off x="15" y="219"/>
                <a:ext cx="3517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None/>
                </a:pPr>
                <a:r>
                  <a:rPr lang="en-US" altLang="zh-CN" sz="1500" b="1" i="1" baseline="0">
                    <a:solidFill>
                      <a:srgbClr val="3F3F3F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China Life Property </a:t>
                </a:r>
                <a:r>
                  <a:rPr lang="zh-CN" altLang="en-US" sz="1500" b="1" i="1" baseline="0">
                    <a:solidFill>
                      <a:srgbClr val="3F3F3F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﹠</a:t>
                </a:r>
                <a:r>
                  <a:rPr lang="en-US" altLang="zh-CN" sz="1500" b="1" i="1" baseline="0">
                    <a:solidFill>
                      <a:srgbClr val="3F3F3F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Casualty Insurance Company Limited</a:t>
                </a:r>
                <a:endParaRPr lang="en-US" altLang="zh-CN" sz="1500" b="1" i="1" baseline="0">
                  <a:solidFill>
                    <a:srgbClr val="3F3F3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3081" name="Rectangle 8"/>
          <p:cNvSpPr/>
          <p:nvPr/>
        </p:nvSpPr>
        <p:spPr>
          <a:xfrm>
            <a:off x="0" y="4219575"/>
            <a:ext cx="12192000" cy="433388"/>
          </a:xfrm>
          <a:prstGeom prst="rect">
            <a:avLst/>
          </a:prstGeom>
          <a:solidFill>
            <a:srgbClr val="009463"/>
          </a:solidFill>
          <a:ln w="9525">
            <a:noFill/>
          </a:ln>
        </p:spPr>
        <p:txBody>
          <a:bodyPr wrap="none" anchor="ctr"/>
          <a:p>
            <a:pPr>
              <a:buNone/>
            </a:pPr>
            <a:endParaRPr sz="2100" b="1" i="1" baseline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2" name="矩形 9"/>
          <p:cNvSpPr/>
          <p:nvPr/>
        </p:nvSpPr>
        <p:spPr>
          <a:xfrm>
            <a:off x="0" y="4652963"/>
            <a:ext cx="12192000" cy="2205037"/>
          </a:xfrm>
          <a:prstGeom prst="rect">
            <a:avLst/>
          </a:prstGeom>
          <a:gradFill rotWithShape="1">
            <a:gsLst>
              <a:gs pos="0">
                <a:srgbClr val="7F7F7F">
                  <a:alpha val="100000"/>
                </a:srgbClr>
              </a:gs>
              <a:gs pos="50999">
                <a:srgbClr val="A5A5A5">
                  <a:alpha val="100000"/>
                </a:srgbClr>
              </a:gs>
              <a:gs pos="100000">
                <a:srgbClr val="A5A5A5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p>
            <a:pPr algn="ctr">
              <a:buNone/>
            </a:pPr>
            <a:endParaRPr sz="2100"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3" name="标题 5"/>
          <p:cNvSpPr/>
          <p:nvPr/>
        </p:nvSpPr>
        <p:spPr>
          <a:xfrm>
            <a:off x="2900363" y="2422525"/>
            <a:ext cx="6807200" cy="7572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None/>
            </a:pPr>
            <a:r>
              <a:rPr lang="zh-CN" altLang="en-US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国寿财非车险理赔H5使用介绍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84" name="标题 5"/>
          <p:cNvSpPr/>
          <p:nvPr/>
        </p:nvSpPr>
        <p:spPr>
          <a:xfrm>
            <a:off x="6516688" y="5661025"/>
            <a:ext cx="4533900" cy="9350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None/>
            </a:pPr>
            <a:r>
              <a:rPr lang="en-US" altLang="zh-CN" sz="4700" b="1" dirty="0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    </a:t>
            </a:r>
            <a:endParaRPr lang="zh-CN" altLang="en-US" sz="4700" b="1" dirty="0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>
              <a:buNone/>
            </a:pPr>
            <a:endParaRPr lang="zh-CN" altLang="en-US" sz="2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3027363" y="2170113"/>
            <a:ext cx="6583362" cy="1325562"/>
          </a:xfrm>
          <a:ln/>
        </p:spPr>
        <p:txBody>
          <a:bodyPr vert="horz" anchor="ctr">
            <a:normAutofit/>
          </a:bodyPr>
          <a:p>
            <a:r>
              <a:rPr lang="zh-CN" altLang="en-US" dirty="0"/>
              <a:t>结案不及时的情况</a:t>
            </a:r>
            <a:endParaRPr lang="zh-CN" altLang="en-US" dirty="0"/>
          </a:p>
        </p:txBody>
      </p:sp>
      <p:pic>
        <p:nvPicPr>
          <p:cNvPr id="12291" name="图片 12290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3314" name="文本占位符 13313"/>
          <p:cNvSpPr>
            <a:spLocks noGrp="1"/>
          </p:cNvSpPr>
          <p:nvPr>
            <p:ph type="body" idx="1"/>
          </p:nvPr>
        </p:nvSpPr>
        <p:spPr>
          <a:xfrm>
            <a:off x="9947275" y="996950"/>
            <a:ext cx="2332038" cy="5584825"/>
          </a:xfrm>
          <a:ln/>
        </p:spPr>
        <p:txBody>
          <a:bodyPr vert="horz">
            <a:normAutofit/>
          </a:bodyPr>
          <a:p>
            <a:pPr>
              <a:lnSpc>
                <a:spcPct val="80000"/>
              </a:lnSpc>
            </a:pPr>
            <a:r>
              <a:rPr lang="zh-CN" altLang="en-US" sz="2000" dirty="0"/>
              <a:t>一般来说，三个工作日还没有结案赔款，客户可以点击催办；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zh-CN" altLang="en-US" sz="2000" dirty="0"/>
              <a:t>如果客户点了三次催办还没结案，就会显示理赔经办人员的联系方式，方便客户联系并了解案件进展</a:t>
            </a:r>
            <a:endParaRPr lang="zh-CN" altLang="en-US" sz="2000" dirty="0"/>
          </a:p>
        </p:txBody>
      </p:sp>
      <p:pic>
        <p:nvPicPr>
          <p:cNvPr id="13315" name="图片 1331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38100"/>
            <a:ext cx="50530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63" y="-6350"/>
            <a:ext cx="4973637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xfrm>
            <a:off x="3027363" y="2170113"/>
            <a:ext cx="6583362" cy="1325562"/>
          </a:xfrm>
          <a:ln/>
        </p:spPr>
        <p:txBody>
          <a:bodyPr vert="horz" anchor="ctr">
            <a:normAutofit/>
          </a:bodyPr>
          <a:p>
            <a:r>
              <a:rPr lang="zh-CN" altLang="en-US" dirty="0"/>
              <a:t>理赔案件审核通过之后</a:t>
            </a:r>
            <a:endParaRPr lang="zh-CN" altLang="en-US" dirty="0"/>
          </a:p>
        </p:txBody>
      </p:sp>
      <p:pic>
        <p:nvPicPr>
          <p:cNvPr id="14339" name="图片 1433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5362" name="文本占位符 15361"/>
          <p:cNvSpPr>
            <a:spLocks noGrp="1"/>
          </p:cNvSpPr>
          <p:nvPr>
            <p:ph type="body" idx="1"/>
          </p:nvPr>
        </p:nvSpPr>
        <p:spPr>
          <a:xfrm>
            <a:off x="5002213" y="947738"/>
            <a:ext cx="5818187" cy="5586412"/>
          </a:xfrm>
          <a:ln/>
        </p:spPr>
        <p:txBody>
          <a:bodyPr vert="horz">
            <a:normAutofit/>
          </a:bodyPr>
          <a:p>
            <a:r>
              <a:rPr lang="zh-CN" altLang="en-US" dirty="0"/>
              <a:t>案件审核通过后，国寿财险会发短信给客户，客户点开链接核实理赔信息。</a:t>
            </a:r>
            <a:endParaRPr lang="zh-CN" altLang="en-US" dirty="0"/>
          </a:p>
        </p:txBody>
      </p:sp>
      <p:pic>
        <p:nvPicPr>
          <p:cNvPr id="15363" name="图片 1536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53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8" y="47625"/>
            <a:ext cx="38973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6386" name="文本占位符 16385"/>
          <p:cNvSpPr>
            <a:spLocks noGrp="1"/>
          </p:cNvSpPr>
          <p:nvPr>
            <p:ph type="body" idx="1"/>
          </p:nvPr>
        </p:nvSpPr>
        <p:spPr>
          <a:xfrm>
            <a:off x="7988300" y="947738"/>
            <a:ext cx="3119438" cy="5586412"/>
          </a:xfrm>
          <a:ln/>
        </p:spPr>
        <p:txBody>
          <a:bodyPr vert="horz">
            <a:normAutofit/>
          </a:bodyPr>
          <a:p>
            <a:r>
              <a:rPr lang="zh-CN" altLang="en-US" dirty="0"/>
              <a:t>客户根据实际情况确认理赔定损金额。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如果确认无误，请点击签字确认。</a:t>
            </a:r>
            <a:endParaRPr lang="zh-CN" altLang="en-US" dirty="0"/>
          </a:p>
        </p:txBody>
      </p:sp>
      <p:pic>
        <p:nvPicPr>
          <p:cNvPr id="16387" name="图片 1638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0263" y="128588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47625"/>
            <a:ext cx="3708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63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3" y="76200"/>
            <a:ext cx="33909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左箭头 16389"/>
          <p:cNvSpPr/>
          <p:nvPr/>
        </p:nvSpPr>
        <p:spPr>
          <a:xfrm rot="-3120000" flipV="1">
            <a:off x="6257925" y="4470400"/>
            <a:ext cx="2613025" cy="306388"/>
          </a:xfrm>
          <a:prstGeom prst="leftArrow">
            <a:avLst>
              <a:gd name="adj1" fmla="val 50000"/>
              <a:gd name="adj2" fmla="val 21321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7410" name="文本占位符 17409"/>
          <p:cNvSpPr>
            <a:spLocks noGrp="1"/>
          </p:cNvSpPr>
          <p:nvPr>
            <p:ph type="body" idx="1"/>
          </p:nvPr>
        </p:nvSpPr>
        <p:spPr>
          <a:xfrm>
            <a:off x="8832850" y="1466850"/>
            <a:ext cx="2822575" cy="3892550"/>
          </a:xfrm>
          <a:ln/>
        </p:spPr>
        <p:txBody>
          <a:bodyPr vert="horz">
            <a:normAutofit/>
          </a:bodyPr>
          <a:p>
            <a:r>
              <a:rPr lang="zh-CN" altLang="en-US" dirty="0"/>
              <a:t>客户手写签字，点击确认，并上传确认书，案件进入等待理赔付款状态。</a:t>
            </a:r>
            <a:endParaRPr lang="zh-CN" altLang="en-US" dirty="0"/>
          </a:p>
        </p:txBody>
      </p:sp>
      <p:pic>
        <p:nvPicPr>
          <p:cNvPr id="17411" name="图片 17410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174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85725"/>
            <a:ext cx="2879725" cy="547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17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25" y="68263"/>
            <a:ext cx="2805113" cy="547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74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513" y="39688"/>
            <a:ext cx="2879725" cy="5532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xfrm>
            <a:off x="3027363" y="2170113"/>
            <a:ext cx="6583362" cy="1325562"/>
          </a:xfrm>
          <a:ln/>
        </p:spPr>
        <p:txBody>
          <a:bodyPr vert="horz" anchor="ctr">
            <a:normAutofit/>
          </a:bodyPr>
          <a:p>
            <a:r>
              <a:rPr lang="zh-CN" altLang="en-US" dirty="0"/>
              <a:t>如果赔款支付失败</a:t>
            </a:r>
            <a:endParaRPr lang="zh-CN" altLang="en-US" dirty="0"/>
          </a:p>
        </p:txBody>
      </p:sp>
      <p:pic>
        <p:nvPicPr>
          <p:cNvPr id="18435" name="图片 1843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9458" name="文本占位符 19457"/>
          <p:cNvSpPr>
            <a:spLocks noGrp="1"/>
          </p:cNvSpPr>
          <p:nvPr>
            <p:ph type="body" idx="1"/>
          </p:nvPr>
        </p:nvSpPr>
        <p:spPr>
          <a:xfrm>
            <a:off x="7804150" y="947738"/>
            <a:ext cx="3016250" cy="5586412"/>
          </a:xfrm>
          <a:ln/>
        </p:spPr>
        <p:txBody>
          <a:bodyPr vert="horz">
            <a:normAutofit/>
          </a:bodyPr>
          <a:p>
            <a:r>
              <a:rPr lang="zh-CN" altLang="en-US" dirty="0"/>
              <a:t>一般情况下是客户的账号信息有误，请客户点击修改支付信息。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重新填写正确的收款账户信息，点击确定修改。</a:t>
            </a:r>
            <a:endParaRPr lang="zh-CN" altLang="en-US" dirty="0"/>
          </a:p>
        </p:txBody>
      </p:sp>
      <p:pic>
        <p:nvPicPr>
          <p:cNvPr id="19459" name="图片 1945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9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3" y="47625"/>
            <a:ext cx="35687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194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163" y="66675"/>
            <a:ext cx="36861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xfrm>
            <a:off x="3027363" y="2170113"/>
            <a:ext cx="6583362" cy="1325562"/>
          </a:xfrm>
          <a:ln/>
        </p:spPr>
        <p:txBody>
          <a:bodyPr vert="horz" anchor="ctr">
            <a:normAutofit/>
          </a:bodyPr>
          <a:p>
            <a:r>
              <a:rPr lang="zh-CN" altLang="en-US" dirty="0"/>
              <a:t>终于结案并收到赔款了</a:t>
            </a:r>
            <a:endParaRPr lang="zh-CN" altLang="en-US" dirty="0"/>
          </a:p>
        </p:txBody>
      </p:sp>
      <p:pic>
        <p:nvPicPr>
          <p:cNvPr id="20483" name="图片 2048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21506" name="文本占位符 21505"/>
          <p:cNvSpPr>
            <a:spLocks noGrp="1"/>
          </p:cNvSpPr>
          <p:nvPr>
            <p:ph type="body" idx="1"/>
          </p:nvPr>
        </p:nvSpPr>
        <p:spPr>
          <a:xfrm>
            <a:off x="7756525" y="2349500"/>
            <a:ext cx="3014663" cy="1860550"/>
          </a:xfrm>
          <a:ln/>
        </p:spPr>
        <p:txBody>
          <a:bodyPr vert="horz">
            <a:normAutofit/>
          </a:bodyPr>
          <a:p>
            <a:r>
              <a:rPr lang="zh-CN" altLang="en-US" dirty="0"/>
              <a:t>此时不再需要任何文字修饰</a:t>
            </a:r>
            <a:endParaRPr lang="zh-CN" altLang="en-US" dirty="0"/>
          </a:p>
        </p:txBody>
      </p:sp>
      <p:pic>
        <p:nvPicPr>
          <p:cNvPr id="21507" name="图片 2150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215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28575"/>
            <a:ext cx="37814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215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38" y="47625"/>
            <a:ext cx="3565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4098" name="文本占位符 4097"/>
          <p:cNvSpPr>
            <a:spLocks noGrp="1"/>
          </p:cNvSpPr>
          <p:nvPr>
            <p:ph type="body" idx="1"/>
          </p:nvPr>
        </p:nvSpPr>
        <p:spPr>
          <a:xfrm>
            <a:off x="4446588" y="1068388"/>
            <a:ext cx="5976937" cy="5667375"/>
          </a:xfrm>
          <a:ln/>
        </p:spPr>
        <p:txBody>
          <a:bodyPr vert="horz">
            <a:normAutofit/>
          </a:bodyPr>
          <a:p>
            <a:r>
              <a:rPr lang="zh-CN" altLang="en-US" dirty="0"/>
              <a:t>客户报案后，国寿财险会给</a:t>
            </a:r>
            <a:r>
              <a:rPr lang="zh-CN" altLang="en-US" dirty="0">
                <a:solidFill>
                  <a:schemeClr val="hlink"/>
                </a:solidFill>
              </a:rPr>
              <a:t>报案电话</a:t>
            </a:r>
            <a:r>
              <a:rPr lang="zh-CN" altLang="en-US" dirty="0"/>
              <a:t>发出一条案件受理短信，客户在手机上</a:t>
            </a:r>
            <a:r>
              <a:rPr lang="zh-CN" altLang="en-US" dirty="0">
                <a:solidFill>
                  <a:srgbClr val="FF0000"/>
                </a:solidFill>
              </a:rPr>
              <a:t>点击短信上的链接</a:t>
            </a:r>
            <a:r>
              <a:rPr lang="zh-CN" altLang="en-US" dirty="0"/>
              <a:t>，可进入理赔指引页面</a:t>
            </a:r>
            <a:endParaRPr lang="zh-CN" altLang="en-US" dirty="0"/>
          </a:p>
        </p:txBody>
      </p:sp>
      <p:pic>
        <p:nvPicPr>
          <p:cNvPr id="4099" name="图片 409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57150"/>
            <a:ext cx="34369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grpSp>
        <p:nvGrpSpPr>
          <p:cNvPr id="22530" name="Group 5"/>
          <p:cNvGrpSpPr/>
          <p:nvPr/>
        </p:nvGrpSpPr>
        <p:grpSpPr>
          <a:xfrm>
            <a:off x="684213" y="620713"/>
            <a:ext cx="6350000" cy="946150"/>
            <a:chOff x="0" y="0"/>
            <a:chExt cx="4002" cy="596"/>
          </a:xfrm>
        </p:grpSpPr>
        <p:grpSp>
          <p:nvGrpSpPr>
            <p:cNvPr id="22531" name="Gruppieren 3"/>
            <p:cNvGrpSpPr/>
            <p:nvPr/>
          </p:nvGrpSpPr>
          <p:grpSpPr>
            <a:xfrm>
              <a:off x="0" y="20"/>
              <a:ext cx="432" cy="576"/>
              <a:chOff x="0" y="0"/>
              <a:chExt cx="1548617" cy="2057400"/>
            </a:xfrm>
          </p:grpSpPr>
          <p:sp>
            <p:nvSpPr>
              <p:cNvPr id="22532" name="Ellipse 4"/>
              <p:cNvSpPr/>
              <p:nvPr/>
            </p:nvSpPr>
            <p:spPr>
              <a:xfrm>
                <a:off x="839042" y="153590"/>
                <a:ext cx="534261" cy="53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p>
                <a:pPr algn="ctr">
                  <a:buNone/>
                </a:pPr>
                <a:endParaRPr sz="1600" b="1" i="1" baseline="0">
                  <a:solidFill>
                    <a:srgbClr val="5F5F5F"/>
                  </a:solidFill>
                  <a:latin typeface="Arial" panose="020B0604020202020204" pitchFamily="34" charset="0"/>
                  <a:ea typeface="MS PGothic" panose="020B0600070205080204" pitchFamily="2" charset="-128"/>
                  <a:sym typeface="宋体" panose="02010600030101010101" pitchFamily="2" charset="-122"/>
                </a:endParaRPr>
              </a:p>
            </p:txBody>
          </p:sp>
          <p:pic>
            <p:nvPicPr>
              <p:cNvPr id="22533" name="Picture 5" descr="D:\WB China Life 2008\CHINA LIFE IN BEIJING\Images\Logo_ChinaLife\Logo副本.bmp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1548617" cy="2057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2534" name="Group 9"/>
            <p:cNvGrpSpPr/>
            <p:nvPr/>
          </p:nvGrpSpPr>
          <p:grpSpPr>
            <a:xfrm>
              <a:off x="470" y="0"/>
              <a:ext cx="3532" cy="421"/>
              <a:chOff x="0" y="0"/>
              <a:chExt cx="3532" cy="421"/>
            </a:xfrm>
          </p:grpSpPr>
          <p:sp>
            <p:nvSpPr>
              <p:cNvPr id="22535" name="Text Box 10"/>
              <p:cNvSpPr/>
              <p:nvPr/>
            </p:nvSpPr>
            <p:spPr>
              <a:xfrm>
                <a:off x="0" y="0"/>
                <a:ext cx="339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buNone/>
                </a:pPr>
                <a:r>
                  <a:rPr lang="zh-CN" altLang="en-US" sz="2400" b="1" i="1" baseline="0">
                    <a:solidFill>
                      <a:srgbClr val="3F3F3F"/>
                    </a:solidFill>
                    <a:latin typeface="Arial" panose="020B0604020202020204" pitchFamily="34" charset="0"/>
                    <a:ea typeface="隶书" panose="02010509060101010101" pitchFamily="1" charset="-122"/>
                    <a:sym typeface="宋体" panose="02010600030101010101" pitchFamily="2" charset="-122"/>
                  </a:rPr>
                  <a:t>中国人寿财产保险股份有限公司</a:t>
                </a:r>
                <a:endParaRPr lang="zh-CN" altLang="en-US" sz="2400" b="1" i="1" baseline="0">
                  <a:solidFill>
                    <a:srgbClr val="3F3F3F"/>
                  </a:solidFill>
                  <a:latin typeface="Arial" panose="020B0604020202020204" pitchFamily="34" charset="0"/>
                  <a:ea typeface="隶书" panose="02010509060101010101" pitchFamily="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536" name="Text Box 11"/>
              <p:cNvSpPr/>
              <p:nvPr/>
            </p:nvSpPr>
            <p:spPr>
              <a:xfrm>
                <a:off x="15" y="219"/>
                <a:ext cx="3517" cy="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None/>
                </a:pPr>
                <a:r>
                  <a:rPr lang="en-US" altLang="zh-CN" sz="1500" b="1" i="1" baseline="0">
                    <a:solidFill>
                      <a:srgbClr val="3F3F3F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China Life Property </a:t>
                </a:r>
                <a:r>
                  <a:rPr lang="zh-CN" altLang="en-US" sz="1500" b="1" i="1" baseline="0">
                    <a:solidFill>
                      <a:srgbClr val="3F3F3F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﹠</a:t>
                </a:r>
                <a:r>
                  <a:rPr lang="en-US" altLang="zh-CN" sz="1500" b="1" i="1" baseline="0">
                    <a:solidFill>
                      <a:srgbClr val="3F3F3F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宋体" panose="02010600030101010101" pitchFamily="2" charset="-122"/>
                  </a:rPr>
                  <a:t>Casualty Insurance Company Limited</a:t>
                </a:r>
                <a:endParaRPr lang="en-US" altLang="zh-CN" sz="1500" b="1" i="1" baseline="0">
                  <a:solidFill>
                    <a:srgbClr val="3F3F3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2537" name="Rectangle 8"/>
          <p:cNvSpPr/>
          <p:nvPr/>
        </p:nvSpPr>
        <p:spPr>
          <a:xfrm>
            <a:off x="0" y="4219575"/>
            <a:ext cx="12192000" cy="433388"/>
          </a:xfrm>
          <a:prstGeom prst="rect">
            <a:avLst/>
          </a:prstGeom>
          <a:solidFill>
            <a:srgbClr val="009463"/>
          </a:solidFill>
          <a:ln w="9525">
            <a:noFill/>
          </a:ln>
        </p:spPr>
        <p:txBody>
          <a:bodyPr wrap="none" anchor="ctr"/>
          <a:p>
            <a:pPr>
              <a:buNone/>
            </a:pPr>
            <a:endParaRPr sz="2100" b="1" i="1" baseline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8" name="矩形 9"/>
          <p:cNvSpPr/>
          <p:nvPr/>
        </p:nvSpPr>
        <p:spPr>
          <a:xfrm>
            <a:off x="0" y="4652963"/>
            <a:ext cx="12192000" cy="2205037"/>
          </a:xfrm>
          <a:prstGeom prst="rect">
            <a:avLst/>
          </a:prstGeom>
          <a:gradFill rotWithShape="1">
            <a:gsLst>
              <a:gs pos="0">
                <a:srgbClr val="7F7F7F">
                  <a:alpha val="100000"/>
                </a:srgbClr>
              </a:gs>
              <a:gs pos="50999">
                <a:srgbClr val="A5A5A5">
                  <a:alpha val="100000"/>
                </a:srgbClr>
              </a:gs>
              <a:gs pos="100000">
                <a:srgbClr val="A5A5A5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p>
            <a:pPr algn="ctr">
              <a:buNone/>
            </a:pPr>
            <a:endParaRPr sz="2100" b="1" i="1" baseline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9" name="矩形 3"/>
          <p:cNvSpPr/>
          <p:nvPr/>
        </p:nvSpPr>
        <p:spPr>
          <a:xfrm>
            <a:off x="3289300" y="2349500"/>
            <a:ext cx="6353175" cy="1536700"/>
          </a:xfrm>
          <a:prstGeom prst="rect">
            <a:avLst/>
          </a:prstGeom>
          <a:noFill/>
          <a:ln w="9525">
            <a:noFill/>
          </a:ln>
        </p:spPr>
        <p:txBody>
          <a:bodyPr lIns="91390" tIns="45695" rIns="91390" bIns="45695" anchor="t">
            <a:spAutoFit/>
          </a:bodyPr>
          <a:p>
            <a:pPr algn="ctr">
              <a:buNone/>
            </a:pPr>
            <a:r>
              <a:rPr lang="zh-CN" altLang="en-US" sz="9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谢谢！</a:t>
            </a:r>
            <a:endParaRPr lang="zh-CN" altLang="en-US" sz="2100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5122" name="文本占位符 5121"/>
          <p:cNvSpPr>
            <a:spLocks noGrp="1"/>
          </p:cNvSpPr>
          <p:nvPr>
            <p:ph type="body" idx="1"/>
          </p:nvPr>
        </p:nvSpPr>
        <p:spPr>
          <a:xfrm>
            <a:off x="4446588" y="1068388"/>
            <a:ext cx="5976937" cy="5667375"/>
          </a:xfrm>
          <a:ln/>
        </p:spPr>
        <p:txBody>
          <a:bodyPr vert="horz">
            <a:normAutofit/>
          </a:bodyPr>
          <a:p>
            <a:r>
              <a:rPr lang="zh-CN" altLang="en-US" dirty="0"/>
              <a:t>客户点击短信上的链接后，进入左侧理赔指引页面，相关的案件信息已经根据客户电话报案信息自动填入；</a:t>
            </a:r>
            <a:endParaRPr lang="zh-CN" altLang="en-US" dirty="0"/>
          </a:p>
          <a:p>
            <a:r>
              <a:rPr lang="zh-CN" altLang="en-US" dirty="0"/>
              <a:t>注意：如果客户已经治疗结束并准备齐全理赔资料，此时可以</a:t>
            </a:r>
            <a:r>
              <a:rPr lang="zh-CN" altLang="en-US" dirty="0">
                <a:solidFill>
                  <a:srgbClr val="FF0000"/>
                </a:solidFill>
              </a:rPr>
              <a:t>点击申请理赔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5123" name="图片 512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5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9525"/>
            <a:ext cx="3479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左箭头 5124"/>
          <p:cNvSpPr/>
          <p:nvPr/>
        </p:nvSpPr>
        <p:spPr>
          <a:xfrm rot="-12180000" flipH="1">
            <a:off x="2790825" y="4222750"/>
            <a:ext cx="2428875" cy="182563"/>
          </a:xfrm>
          <a:prstGeom prst="leftArrow">
            <a:avLst>
              <a:gd name="adj1" fmla="val 50000"/>
              <a:gd name="adj2" fmla="val 3326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6146" name="文本占位符 6145"/>
          <p:cNvSpPr>
            <a:spLocks noGrp="1"/>
          </p:cNvSpPr>
          <p:nvPr>
            <p:ph type="body" idx="1"/>
          </p:nvPr>
        </p:nvSpPr>
        <p:spPr>
          <a:xfrm>
            <a:off x="5167313" y="1120775"/>
            <a:ext cx="5976937" cy="5586413"/>
          </a:xfrm>
          <a:ln/>
        </p:spPr>
        <p:txBody>
          <a:bodyPr vert="horz">
            <a:normAutofit/>
          </a:bodyPr>
          <a:p>
            <a:r>
              <a:rPr lang="zh-CN" altLang="en-US" dirty="0"/>
              <a:t>请客户手动填写：出险经过、治疗医院、伤/病诊断、联系人、联系人电话、联系人邮箱、收款人与被保险人关系。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填写完成，点击下一步。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147" name="图片 614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" y="47625"/>
            <a:ext cx="49450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流程图: 可选过程 6148"/>
          <p:cNvSpPr/>
          <p:nvPr/>
        </p:nvSpPr>
        <p:spPr>
          <a:xfrm>
            <a:off x="479425" y="3500438"/>
            <a:ext cx="2632075" cy="1978025"/>
          </a:xfrm>
          <a:prstGeom prst="flowChartAlternateProcess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50" name="左箭头 6149"/>
          <p:cNvSpPr/>
          <p:nvPr/>
        </p:nvSpPr>
        <p:spPr>
          <a:xfrm rot="20340000">
            <a:off x="3025775" y="3221038"/>
            <a:ext cx="3289300" cy="412750"/>
          </a:xfrm>
          <a:prstGeom prst="leftArrow">
            <a:avLst>
              <a:gd name="adj1" fmla="val 50000"/>
              <a:gd name="adj2" fmla="val 19923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7170" name="文本占位符 7169"/>
          <p:cNvSpPr>
            <a:spLocks noGrp="1"/>
          </p:cNvSpPr>
          <p:nvPr>
            <p:ph type="body" idx="1"/>
          </p:nvPr>
        </p:nvSpPr>
        <p:spPr>
          <a:xfrm>
            <a:off x="4841875" y="947738"/>
            <a:ext cx="5976938" cy="5586412"/>
          </a:xfrm>
          <a:ln/>
        </p:spPr>
        <p:txBody>
          <a:bodyPr vert="horz">
            <a:normAutofit/>
          </a:bodyPr>
          <a:p>
            <a:r>
              <a:rPr lang="zh-CN" altLang="en-US" dirty="0"/>
              <a:t>拍照上传资料（包括伤者身份证、收款人身份证、收款人银行卡）。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上传完成，点击下一步。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171" name="图片 7170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左箭头 7171"/>
          <p:cNvSpPr/>
          <p:nvPr/>
        </p:nvSpPr>
        <p:spPr>
          <a:xfrm rot="20340000">
            <a:off x="3592513" y="2063750"/>
            <a:ext cx="2409825" cy="412750"/>
          </a:xfrm>
          <a:prstGeom prst="leftArrow">
            <a:avLst>
              <a:gd name="adj1" fmla="val 50000"/>
              <a:gd name="adj2" fmla="val 14596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7173" name="图片 7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38100"/>
            <a:ext cx="36306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圆角矩形 7173"/>
          <p:cNvSpPr/>
          <p:nvPr/>
        </p:nvSpPr>
        <p:spPr>
          <a:xfrm>
            <a:off x="469900" y="2651125"/>
            <a:ext cx="2698750" cy="8350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8194" name="文本占位符 8193"/>
          <p:cNvSpPr>
            <a:spLocks noGrp="1"/>
          </p:cNvSpPr>
          <p:nvPr>
            <p:ph type="body" idx="1"/>
          </p:nvPr>
        </p:nvSpPr>
        <p:spPr>
          <a:xfrm>
            <a:off x="4841875" y="947738"/>
            <a:ext cx="5976938" cy="5586412"/>
          </a:xfrm>
          <a:ln/>
        </p:spPr>
        <p:txBody>
          <a:bodyPr vert="horz">
            <a:normAutofit/>
          </a:bodyPr>
          <a:p>
            <a:r>
              <a:rPr lang="zh-CN" altLang="en-US" dirty="0"/>
              <a:t>继续拍照上传资料（包括医院证明材料、发票、被保险人身份证或户口本、监护人身份证）。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上传完成，点击提交资料，案件进入待审核状态。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195" name="图片 819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左箭头 8195"/>
          <p:cNvSpPr/>
          <p:nvPr/>
        </p:nvSpPr>
        <p:spPr>
          <a:xfrm rot="20340000">
            <a:off x="3525838" y="2436813"/>
            <a:ext cx="2409825" cy="414337"/>
          </a:xfrm>
          <a:prstGeom prst="leftArrow">
            <a:avLst>
              <a:gd name="adj1" fmla="val 50000"/>
              <a:gd name="adj2" fmla="val 14540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8197" name="图片 8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23812"/>
            <a:ext cx="3570288" cy="685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圆角矩形 8197"/>
          <p:cNvSpPr/>
          <p:nvPr/>
        </p:nvSpPr>
        <p:spPr>
          <a:xfrm>
            <a:off x="422275" y="1927225"/>
            <a:ext cx="2813050" cy="349408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xfrm>
            <a:off x="3027363" y="2170113"/>
            <a:ext cx="6583362" cy="1325562"/>
          </a:xfrm>
          <a:ln/>
        </p:spPr>
        <p:txBody>
          <a:bodyPr vert="horz" anchor="ctr">
            <a:normAutofit/>
          </a:bodyPr>
          <a:p>
            <a:r>
              <a:rPr lang="zh-CN" altLang="en-US" dirty="0"/>
              <a:t>理赔资料不完整的情况</a:t>
            </a:r>
            <a:endParaRPr lang="zh-CN" altLang="en-US" dirty="0"/>
          </a:p>
        </p:txBody>
      </p:sp>
      <p:pic>
        <p:nvPicPr>
          <p:cNvPr id="9219" name="图片 921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0242" name="文本占位符 10241"/>
          <p:cNvSpPr>
            <a:spLocks noGrp="1"/>
          </p:cNvSpPr>
          <p:nvPr>
            <p:ph type="body" idx="1"/>
          </p:nvPr>
        </p:nvSpPr>
        <p:spPr>
          <a:xfrm>
            <a:off x="4841875" y="947738"/>
            <a:ext cx="5976938" cy="5586412"/>
          </a:xfrm>
          <a:ln/>
        </p:spPr>
        <p:txBody>
          <a:bodyPr vert="horz">
            <a:normAutofit/>
          </a:bodyPr>
          <a:p>
            <a:r>
              <a:rPr lang="zh-CN" altLang="en-US" dirty="0"/>
              <a:t>国寿财险会给</a:t>
            </a:r>
            <a:r>
              <a:rPr lang="zh-CN" altLang="en-US" dirty="0">
                <a:solidFill>
                  <a:schemeClr val="hlink"/>
                </a:solidFill>
              </a:rPr>
              <a:t>报案电话</a:t>
            </a:r>
            <a:r>
              <a:rPr lang="zh-CN" altLang="en-US" dirty="0"/>
              <a:t>发出一条案件提示补充理赔资料短信，客户在手机上</a:t>
            </a:r>
            <a:r>
              <a:rPr lang="zh-CN" altLang="en-US" dirty="0">
                <a:solidFill>
                  <a:srgbClr val="FF0000"/>
                </a:solidFill>
              </a:rPr>
              <a:t>点击短信上的链接</a:t>
            </a:r>
            <a:r>
              <a:rPr lang="zh-CN" altLang="en-US" dirty="0"/>
              <a:t>，可进入理赔资料补充指引页面</a:t>
            </a:r>
            <a:endParaRPr lang="zh-CN" altLang="en-US" dirty="0"/>
          </a:p>
        </p:txBody>
      </p:sp>
      <p:pic>
        <p:nvPicPr>
          <p:cNvPr id="10243" name="图片 1024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左箭头 10243"/>
          <p:cNvSpPr/>
          <p:nvPr/>
        </p:nvSpPr>
        <p:spPr>
          <a:xfrm rot="21180000">
            <a:off x="3995738" y="2609850"/>
            <a:ext cx="2409825" cy="414338"/>
          </a:xfrm>
          <a:prstGeom prst="leftArrow">
            <a:avLst>
              <a:gd name="adj1" fmla="val 50000"/>
              <a:gd name="adj2" fmla="val 14540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0245" name="图片 10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8100"/>
            <a:ext cx="33988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/>
            <a:r>
              <a:rPr lang="zh-CN" altLang="en-US" dirty="0"/>
              <a:t>黄建飞</a:t>
            </a:r>
            <a:fld id="{BB962C8B-B14F-4D97-AF65-F5344CB8AC3E}" type="datetime1">
              <a:rPr lang="zh-CN" altLang="en-US" sz="1200" dirty="0">
                <a:solidFill>
                  <a:srgbClr val="898989"/>
                </a:solidFill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  <p:sp>
        <p:nvSpPr>
          <p:cNvPr id="11266" name="文本占位符 11265"/>
          <p:cNvSpPr>
            <a:spLocks noGrp="1"/>
          </p:cNvSpPr>
          <p:nvPr>
            <p:ph type="body" idx="1"/>
          </p:nvPr>
        </p:nvSpPr>
        <p:spPr>
          <a:xfrm>
            <a:off x="4841875" y="947738"/>
            <a:ext cx="5976938" cy="5586412"/>
          </a:xfrm>
          <a:ln/>
        </p:spPr>
        <p:txBody>
          <a:bodyPr vert="horz">
            <a:normAutofit/>
          </a:bodyPr>
          <a:p>
            <a:r>
              <a:rPr lang="zh-CN" altLang="en-US" dirty="0"/>
              <a:t>提示缺少的资料，请客户准备并补充。（例如这个案例当中，提示缺少银行卡信息和收入证明）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点击缺少资料栏目，补充相应资料，然后点击补充资料即可，案件进入待审核状态。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267" name="图片 1126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738" y="176213"/>
            <a:ext cx="2286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12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66675"/>
            <a:ext cx="34671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左箭头 11268"/>
          <p:cNvSpPr/>
          <p:nvPr/>
        </p:nvSpPr>
        <p:spPr>
          <a:xfrm rot="-2220000" flipV="1">
            <a:off x="1093788" y="2924175"/>
            <a:ext cx="4465637" cy="490538"/>
          </a:xfrm>
          <a:prstGeom prst="leftArrow">
            <a:avLst>
              <a:gd name="adj1" fmla="val 50000"/>
              <a:gd name="adj2" fmla="val 22758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0" name="圆角矩形 11269"/>
          <p:cNvSpPr/>
          <p:nvPr/>
        </p:nvSpPr>
        <p:spPr>
          <a:xfrm>
            <a:off x="566738" y="4633913"/>
            <a:ext cx="1603375" cy="29686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WPS 演示</Application>
  <PresentationFormat>宽屏</PresentationFormat>
  <Paragraphs>109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Calibri Light</vt:lpstr>
      <vt:lpstr>Calibri</vt:lpstr>
      <vt:lpstr>MS PGothic</vt:lpstr>
      <vt:lpstr>隶书</vt:lpstr>
      <vt:lpstr>黑体</vt:lpstr>
      <vt:lpstr>Segoe UI</vt:lpstr>
      <vt:lpstr>Agency FB</vt:lpstr>
      <vt:lpstr>Adobe 宋体 Std L</vt:lpstr>
      <vt:lpstr>微软雅黑</vt:lpstr>
      <vt:lpstr>华文琥珀</vt:lpstr>
      <vt:lpstr>Arial Unicode MS</vt:lpstr>
      <vt:lpstr>Impact</vt:lpstr>
      <vt:lpstr>华康俪金黑W8(P)</vt:lpstr>
      <vt:lpstr>仿宋</vt:lpstr>
      <vt:lpstr>Segoe Print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xiongruoran</dc:creator>
  <cp:lastModifiedBy>夏苑冰 Phoenix</cp:lastModifiedBy>
  <cp:revision>3</cp:revision>
  <dcterms:created xsi:type="dcterms:W3CDTF">2017-02-23T10:40:00Z</dcterms:created>
  <dcterms:modified xsi:type="dcterms:W3CDTF">2019-12-19T05:51:48Z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